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7" r:id="rId12"/>
    <p:sldId id="271" r:id="rId13"/>
    <p:sldId id="272" r:id="rId14"/>
    <p:sldId id="273" r:id="rId15"/>
    <p:sldId id="274" r:id="rId16"/>
    <p:sldId id="265" r:id="rId17"/>
    <p:sldId id="266" r:id="rId18"/>
  </p:sldIdLst>
  <p:sldSz cx="18288000" cy="10287000"/>
  <p:notesSz cx="6858000" cy="9144000"/>
  <p:embeddedFontLst>
    <p:embeddedFont>
      <p:font typeface="Cambria" panose="02040503050406030204" charset="0"/>
      <p:regular r:id="rId22"/>
      <p:bold r:id="rId23"/>
      <p:italic r:id="rId24"/>
      <p:boldItalic r:id="rId25"/>
    </p:embeddedFont>
    <p:embeddedFont>
      <p:font typeface="Clear Sans Regular Bold" panose="020B0603030202020304"/>
      <p:regular r:id="rId26"/>
    </p:embeddedFont>
    <p:embeddedFont>
      <p:font typeface="Calibri" panose="020F050202020403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57" d="100"/>
          <a:sy n="57" d="100"/>
        </p:scale>
        <p:origin x="624" y="192"/>
      </p:cViewPr>
      <p:guideLst>
        <p:guide orient="horz" pos="2179"/>
        <p:guide pos="28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 Id="rId3" Type="http://schemas.openxmlformats.org/officeDocument/2006/relationships/image" Target="../media/image3.png"/><Relationship Id="rId2" Type="http://schemas.openxmlformats.org/officeDocument/2006/relationships/image" Target="../media/image4.sv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svg"/><Relationship Id="rId3" Type="http://schemas.openxmlformats.org/officeDocument/2006/relationships/image" Target="../media/image3.png"/><Relationship Id="rId2" Type="http://schemas.openxmlformats.org/officeDocument/2006/relationships/image" Target="../media/image4.sv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 Id="rId3" Type="http://schemas.openxmlformats.org/officeDocument/2006/relationships/image" Target="../media/image3.png"/><Relationship Id="rId2" Type="http://schemas.openxmlformats.org/officeDocument/2006/relationships/image" Target="../media/image4.sv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 Id="rId3" Type="http://schemas.openxmlformats.org/officeDocument/2006/relationships/image" Target="../media/image3.png"/><Relationship Id="rId2" Type="http://schemas.openxmlformats.org/officeDocument/2006/relationships/image" Target="../media/image4.sv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4.png"/><Relationship Id="rId3" Type="http://schemas.openxmlformats.org/officeDocument/2006/relationships/image" Target="../media/image18.jpeg"/><Relationship Id="rId2" Type="http://schemas.openxmlformats.org/officeDocument/2006/relationships/image" Target="../media/image7.sv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1.svg"/><Relationship Id="rId3" Type="http://schemas.openxmlformats.org/officeDocument/2006/relationships/image" Target="../media/image1.png"/><Relationship Id="rId2" Type="http://schemas.openxmlformats.org/officeDocument/2006/relationships/image" Target="../media/image8.sv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5.svg"/><Relationship Id="rId3" Type="http://schemas.openxmlformats.org/officeDocument/2006/relationships/image" Target="../media/image5.png"/><Relationship Id="rId2" Type="http://schemas.openxmlformats.org/officeDocument/2006/relationships/image" Target="../media/image1.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7.jpeg"/><Relationship Id="rId6" Type="http://schemas.openxmlformats.org/officeDocument/2006/relationships/image" Target="../media/image6.svg"/><Relationship Id="rId5" Type="http://schemas.openxmlformats.org/officeDocument/2006/relationships/image" Target="../media/image6.png"/><Relationship Id="rId4" Type="http://schemas.openxmlformats.org/officeDocument/2006/relationships/image" Target="../media/image1.svg"/><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4.sv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4.png"/><Relationship Id="rId2" Type="http://schemas.openxmlformats.org/officeDocument/2006/relationships/image" Target="../media/image7.sv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svg"/><Relationship Id="rId3" Type="http://schemas.openxmlformats.org/officeDocument/2006/relationships/image" Target="../media/image3.png"/><Relationship Id="rId2" Type="http://schemas.openxmlformats.org/officeDocument/2006/relationships/image" Target="../media/image4.sv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svg"/><Relationship Id="rId3" Type="http://schemas.openxmlformats.org/officeDocument/2006/relationships/image" Target="../media/image3.png"/><Relationship Id="rId2" Type="http://schemas.openxmlformats.org/officeDocument/2006/relationships/image" Target="../media/image4.sv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1105" y="2552874"/>
            <a:ext cx="5482998" cy="4255135"/>
          </a:xfrm>
          <a:prstGeom prst="rect">
            <a:avLst/>
          </a:prstGeom>
        </p:spPr>
        <p:txBody>
          <a:bodyPr lIns="0" tIns="0" rIns="0" bIns="0" rtlCol="0" anchor="t">
            <a:spAutoFit/>
          </a:bodyPr>
          <a:lstStyle/>
          <a:p>
            <a:pPr algn="ctr">
              <a:lnSpc>
                <a:spcPts val="11060"/>
              </a:lnSpc>
            </a:pPr>
            <a:r>
              <a:rPr lang="en-US" sz="3600" spc="-105" dirty="0">
                <a:solidFill>
                  <a:srgbClr val="FFFFFF"/>
                </a:solidFill>
                <a:latin typeface="Cambria" panose="02040503050406030204" charset="0"/>
                <a:cs typeface="Cambria" panose="02040503050406030204" charset="0"/>
              </a:rPr>
              <a:t>Big Data Best Practices and IPO Recommendations for Social Buzz</a:t>
            </a:r>
            <a:endParaRPr lang="en-US" sz="3600" spc="-105" dirty="0">
              <a:solidFill>
                <a:srgbClr val="FFFFFF"/>
              </a:solidFill>
              <a:latin typeface="Cambria" panose="02040503050406030204" charset="0"/>
              <a:cs typeface="Cambria" panose="02040503050406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7" name="Text Box 26"/>
          <p:cNvSpPr txBox="1"/>
          <p:nvPr/>
        </p:nvSpPr>
        <p:spPr>
          <a:xfrm>
            <a:off x="3498215" y="1703070"/>
            <a:ext cx="10125710" cy="583565"/>
          </a:xfrm>
          <a:prstGeom prst="rect">
            <a:avLst/>
          </a:prstGeom>
          <a:noFill/>
        </p:spPr>
        <p:txBody>
          <a:bodyPr wrap="none" rtlCol="0">
            <a:spAutoFit/>
          </a:bodyPr>
          <a:p>
            <a:r>
              <a:rPr lang="en-IN" altLang="en-US" sz="3200" b="1" u="sng"/>
              <a:t>Count of Reactions of the most Popular Category “animals”</a:t>
            </a:r>
            <a:endParaRPr lang="en-IN" altLang="en-US" sz="3200" b="1" u="sng"/>
          </a:p>
        </p:txBody>
      </p:sp>
      <p:pic>
        <p:nvPicPr>
          <p:cNvPr id="28" name="Picture 27" descr="Count_Reaction_Types"/>
          <p:cNvPicPr>
            <a:picLocks noChangeAspect="1"/>
          </p:cNvPicPr>
          <p:nvPr/>
        </p:nvPicPr>
        <p:blipFill>
          <a:blip r:embed="rId5"/>
          <a:stretch>
            <a:fillRect/>
          </a:stretch>
        </p:blipFill>
        <p:spPr>
          <a:xfrm>
            <a:off x="5029200" y="2476500"/>
            <a:ext cx="10138410" cy="68414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7" name="Text Box 26"/>
          <p:cNvSpPr txBox="1"/>
          <p:nvPr/>
        </p:nvSpPr>
        <p:spPr>
          <a:xfrm>
            <a:off x="3429000" y="994410"/>
            <a:ext cx="4667885" cy="583565"/>
          </a:xfrm>
          <a:prstGeom prst="rect">
            <a:avLst/>
          </a:prstGeom>
          <a:noFill/>
        </p:spPr>
        <p:txBody>
          <a:bodyPr wrap="none" rtlCol="0">
            <a:spAutoFit/>
          </a:bodyPr>
          <a:p>
            <a:r>
              <a:rPr lang="en-IN" altLang="en-US" sz="3200" b="1" u="sng"/>
              <a:t>Counts of Posts per Month</a:t>
            </a:r>
            <a:endParaRPr lang="en-IN" altLang="en-US" sz="3200" b="1" u="sng"/>
          </a:p>
        </p:txBody>
      </p:sp>
      <p:pic>
        <p:nvPicPr>
          <p:cNvPr id="28" name="Picture 27" descr="posts_per_month"/>
          <p:cNvPicPr>
            <a:picLocks noChangeAspect="1"/>
          </p:cNvPicPr>
          <p:nvPr/>
        </p:nvPicPr>
        <p:blipFill>
          <a:blip r:embed="rId5"/>
          <a:stretch>
            <a:fillRect/>
          </a:stretch>
        </p:blipFill>
        <p:spPr>
          <a:xfrm>
            <a:off x="4211955" y="1562100"/>
            <a:ext cx="10960735" cy="7661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7" name="Text Box 26"/>
          <p:cNvSpPr txBox="1"/>
          <p:nvPr/>
        </p:nvSpPr>
        <p:spPr>
          <a:xfrm>
            <a:off x="3276600" y="1101725"/>
            <a:ext cx="7288530" cy="583565"/>
          </a:xfrm>
          <a:prstGeom prst="rect">
            <a:avLst/>
          </a:prstGeom>
          <a:noFill/>
        </p:spPr>
        <p:txBody>
          <a:bodyPr wrap="none" rtlCol="0">
            <a:spAutoFit/>
          </a:bodyPr>
          <a:p>
            <a:r>
              <a:rPr lang="en-IN" altLang="en-US" sz="3200" b="1" u="sng"/>
              <a:t>Sentiment Percentage of all the categories</a:t>
            </a:r>
            <a:endParaRPr lang="en-IN" altLang="en-US" sz="3200" b="1" u="sng"/>
          </a:p>
        </p:txBody>
      </p:sp>
      <p:pic>
        <p:nvPicPr>
          <p:cNvPr id="28" name="Picture 27" descr="Sentiment_Percentage"/>
          <p:cNvPicPr>
            <a:picLocks noChangeAspect="1"/>
          </p:cNvPicPr>
          <p:nvPr/>
        </p:nvPicPr>
        <p:blipFill>
          <a:blip r:embed="rId5"/>
          <a:stretch>
            <a:fillRect/>
          </a:stretch>
        </p:blipFill>
        <p:spPr>
          <a:xfrm>
            <a:off x="5791200" y="1866900"/>
            <a:ext cx="8212455" cy="7960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7" name="Text Box 26"/>
          <p:cNvSpPr txBox="1"/>
          <p:nvPr/>
        </p:nvSpPr>
        <p:spPr>
          <a:xfrm>
            <a:off x="3285490" y="1380490"/>
            <a:ext cx="5568315" cy="583565"/>
          </a:xfrm>
          <a:prstGeom prst="rect">
            <a:avLst/>
          </a:prstGeom>
          <a:noFill/>
        </p:spPr>
        <p:txBody>
          <a:bodyPr wrap="none" rtlCol="0">
            <a:spAutoFit/>
          </a:bodyPr>
          <a:p>
            <a:r>
              <a:rPr lang="en-IN" altLang="en-US" sz="3200" b="1" u="sng"/>
              <a:t>Top 5 Categories Reaction Types</a:t>
            </a:r>
            <a:endParaRPr lang="en-IN" altLang="en-US" sz="3200" b="1" u="sng"/>
          </a:p>
        </p:txBody>
      </p:sp>
      <p:pic>
        <p:nvPicPr>
          <p:cNvPr id="29" name="Picture 28" descr="top_5_Reaction_Type"/>
          <p:cNvPicPr>
            <a:picLocks noChangeAspect="1"/>
          </p:cNvPicPr>
          <p:nvPr/>
        </p:nvPicPr>
        <p:blipFill>
          <a:blip r:embed="rId5"/>
          <a:stretch>
            <a:fillRect/>
          </a:stretch>
        </p:blipFill>
        <p:spPr>
          <a:xfrm>
            <a:off x="4747260" y="2476500"/>
            <a:ext cx="10547350" cy="56978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3"/>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endParaRPr lang="en-US" sz="8000" spc="-80" dirty="0">
              <a:solidFill>
                <a:srgbClr val="000000"/>
              </a:solidFill>
              <a:latin typeface="Graphik Regular" panose="020B0503030202060203"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20" name="Group 11"/>
          <p:cNvGrpSpPr/>
          <p:nvPr/>
        </p:nvGrpSpPr>
        <p:grpSpPr>
          <a:xfrm>
            <a:off x="11430068" y="342815"/>
            <a:ext cx="5677467" cy="1508125"/>
            <a:chOff x="0" y="-47625"/>
            <a:chExt cx="7569956" cy="2010834"/>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2010834"/>
            </a:xfrm>
            <a:prstGeom prst="rect">
              <a:avLst/>
            </a:prstGeom>
          </p:spPr>
          <p:txBody>
            <a:bodyPr lIns="0" tIns="0" rIns="0" bIns="0" rtlCol="0" anchor="t">
              <a:spAutoFit/>
            </a:bodyPr>
            <a:lstStyle/>
            <a:p>
              <a:pPr>
                <a:lnSpc>
                  <a:spcPts val="2940"/>
                </a:lnSpc>
              </a:pPr>
              <a:r>
                <a:rPr lang="en-IN" altLang="en-US" sz="2800" spc="-21" dirty="0">
                  <a:solidFill>
                    <a:srgbClr val="000000"/>
                  </a:solidFill>
                  <a:latin typeface="Graphik Regular" panose="020B0503030202060203" pitchFamily="34" charset="0"/>
                </a:rPr>
                <a:t>Analysis</a:t>
              </a:r>
              <a:endParaRPr lang="en-IN" altLang="en-US" sz="2800" spc="-21" dirty="0">
                <a:solidFill>
                  <a:srgbClr val="000000"/>
                </a:solidFill>
                <a:latin typeface="Graphik Regular" panose="020B0503030202060203" pitchFamily="34" charset="0"/>
              </a:endParaRPr>
            </a:p>
            <a:p>
              <a:pPr>
                <a:lnSpc>
                  <a:spcPts val="2940"/>
                </a:lnSpc>
              </a:pPr>
              <a:endParaRPr lang="en-IN" altLang="en-US" sz="2100" spc="-21" dirty="0">
                <a:solidFill>
                  <a:srgbClr val="000000"/>
                </a:solidFill>
                <a:latin typeface="Graphik Regular" panose="020B0503030202060203" pitchFamily="34" charset="0"/>
              </a:endParaRPr>
            </a:p>
            <a:p>
              <a:pPr>
                <a:lnSpc>
                  <a:spcPts val="2940"/>
                </a:lnSpc>
              </a:pPr>
              <a:r>
                <a:rPr lang="en-IN" altLang="en-US" sz="2100" spc="-21" dirty="0">
                  <a:solidFill>
                    <a:srgbClr val="000000"/>
                  </a:solidFill>
                  <a:latin typeface="Graphik Regular" panose="020B0503030202060203" pitchFamily="34" charset="0"/>
                </a:rPr>
                <a:t>An Analysis of social Buzz’s content categories that higlights the top 5 categories.</a:t>
              </a:r>
              <a:endParaRPr lang="en-IN" altLang="en-US" sz="2100" spc="-21" dirty="0">
                <a:solidFill>
                  <a:srgbClr val="000000"/>
                </a:solidFill>
                <a:latin typeface="Graphik Regular" panose="020B0503030202060203" pitchFamily="34" charset="0"/>
              </a:endParaRPr>
            </a:p>
          </p:txBody>
        </p:sp>
      </p:grpSp>
      <p:grpSp>
        <p:nvGrpSpPr>
          <p:cNvPr id="23" name="Group 14"/>
          <p:cNvGrpSpPr/>
          <p:nvPr/>
        </p:nvGrpSpPr>
        <p:grpSpPr>
          <a:xfrm>
            <a:off x="11581833" y="6964868"/>
            <a:ext cx="5677467" cy="867617"/>
            <a:chOff x="0" y="-47625"/>
            <a:chExt cx="7569956" cy="1156823"/>
          </a:xfrm>
        </p:grpSpPr>
        <p:sp>
          <p:nvSpPr>
            <p:cNvPr id="24" name="TextBox 15"/>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 Box 16"/>
          <p:cNvSpPr txBox="1"/>
          <p:nvPr/>
        </p:nvSpPr>
        <p:spPr>
          <a:xfrm>
            <a:off x="11353800" y="2552700"/>
            <a:ext cx="6616065" cy="5708015"/>
          </a:xfrm>
          <a:prstGeom prst="rect">
            <a:avLst/>
          </a:prstGeom>
          <a:noFill/>
        </p:spPr>
        <p:txBody>
          <a:bodyPr wrap="square" rtlCol="0">
            <a:spAutoFit/>
          </a:bodyPr>
          <a:p>
            <a:pPr algn="l"/>
            <a:r>
              <a:rPr lang="en-IN" altLang="en-US" sz="3200"/>
              <a:t>Insights</a:t>
            </a:r>
            <a:endParaRPr lang="en-IN" altLang="en-US" sz="3200"/>
          </a:p>
          <a:p>
            <a:pPr algn="l"/>
            <a:endParaRPr lang="en-IN" altLang="en-US"/>
          </a:p>
          <a:p>
            <a:pPr algn="l"/>
            <a:r>
              <a:rPr lang="en-IN" altLang="en-US" sz="2100"/>
              <a:t>The top 5 content categories observed from our data analysis were animals, science, healthy eating, technology, and food. One possible reason for the popularity of these categories could be due to the COVID-19 pandemic and the resulting lockdowns. For instance, the increased interest in animal-related content could be attributed to people spending more time at home with their pets. The surge in COVID-related content could explain the popularity of science-related content. Additionally, people who were unable to dine out may have turned to cooking and healthy eating content for inspiration, hence the popularity of healthy eating and food-related categories. Finally, with limited outdoor activities, people may have been consuming more technology content to stay entertained and connected.</a:t>
            </a:r>
            <a:endParaRPr lang="en-IN" altLang="en-US" sz="2100"/>
          </a:p>
        </p:txBody>
      </p:sp>
      <p:sp>
        <p:nvSpPr>
          <p:cNvPr id="18" name="Text Box 17"/>
          <p:cNvSpPr txBox="1"/>
          <p:nvPr/>
        </p:nvSpPr>
        <p:spPr>
          <a:xfrm>
            <a:off x="11353800" y="8572500"/>
            <a:ext cx="6479540" cy="1553210"/>
          </a:xfrm>
          <a:prstGeom prst="rect">
            <a:avLst/>
          </a:prstGeom>
          <a:noFill/>
        </p:spPr>
        <p:txBody>
          <a:bodyPr wrap="square" rtlCol="0">
            <a:spAutoFit/>
          </a:bodyPr>
          <a:p>
            <a:r>
              <a:rPr lang="en-IN" altLang="en-US" sz="3200"/>
              <a:t>Conclusion</a:t>
            </a:r>
            <a:endParaRPr lang="en-IN" altLang="en-US" sz="3200"/>
          </a:p>
          <a:p>
            <a:endParaRPr lang="en-IN" altLang="en-US" sz="2100"/>
          </a:p>
          <a:p>
            <a:r>
              <a:rPr lang="en-IN" altLang="en-US" sz="2100"/>
              <a:t>The initial analysis is insightful and we can easily take it to the large scale production. </a:t>
            </a:r>
            <a:endParaRPr lang="en-IN" altLang="en-US" sz="2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endParaRPr lang="en-US" sz="2600" spc="-26" dirty="0">
              <a:solidFill>
                <a:srgbClr val="FFFFFF"/>
              </a:solidFill>
              <a:latin typeface="Graphik Regular" panose="020B0503030202060203" pitchFamily="34" charset="0"/>
            </a:endParaRP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endParaRPr lang="en-US" sz="8000" spc="-80" dirty="0">
              <a:solidFill>
                <a:srgbClr val="FFFFFF"/>
              </a:solidFill>
              <a:latin typeface="Graphik Regular" panose="020B0503030202060203" pitchFamily="34"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Problem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The Analytics team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Process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Insights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Summary</a:t>
              </a: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467626"/>
              <a:ext cx="2891870" cy="2689439"/>
            </a:xfrm>
            <a:prstGeom prst="rect">
              <a:avLst/>
            </a:prstGeom>
          </p:spPr>
        </p:pic>
      </p:grpSp>
      <p:sp>
        <p:nvSpPr>
          <p:cNvPr id="31" name="AutoShape 31"/>
          <p:cNvSpPr/>
          <p:nvPr/>
        </p:nvSpPr>
        <p:spPr>
          <a:xfrm>
            <a:off x="4892675" y="1924685"/>
            <a:ext cx="11591925" cy="6452870"/>
          </a:xfrm>
          <a:prstGeom prst="rect">
            <a:avLst/>
          </a:prstGeom>
          <a:solidFill>
            <a:schemeClr val="bg1"/>
          </a:solidFill>
        </p:spPr>
        <p:txBody>
          <a:bodyPr/>
          <a:p>
            <a:pPr lvl="7"/>
            <a:endParaRPr lang="en-IN" altLang="en-US" sz="2400"/>
          </a:p>
          <a:p>
            <a:pPr lvl="7"/>
            <a:endParaRPr lang="en-IN" altLang="en-US" sz="2400"/>
          </a:p>
          <a:p>
            <a:pPr lvl="7"/>
            <a:endParaRPr lang="en-IN" altLang="en-US" sz="2400"/>
          </a:p>
          <a:p>
            <a:pPr lvl="8"/>
            <a:r>
              <a:rPr lang="en-IN" altLang="en-US" sz="2400"/>
              <a:t>Social Buzz, a social media and content creation company, with their upcoming IPO and to audit their big data practices that are needed to adapt to it’s global scale. Accenture has taken the project and  POC with a timeline of 3 months  for the following  tasks: </a:t>
            </a:r>
            <a:endParaRPr lang="en-IN" altLang="en-US" sz="2400"/>
          </a:p>
          <a:p>
            <a:endParaRPr lang="en-IN" altLang="en-US" sz="2400"/>
          </a:p>
          <a:p>
            <a:pPr marL="4000500" lvl="8" indent="-342900">
              <a:buFont typeface="Wingdings" panose="05000000000000000000" charset="0"/>
              <a:buChar char="v"/>
            </a:pPr>
            <a:r>
              <a:rPr lang="en-IN" altLang="en-US" sz="2400"/>
              <a:t>An audit of Social Buzz Big data practice</a:t>
            </a:r>
            <a:endParaRPr lang="en-IN" altLang="en-US" sz="2400"/>
          </a:p>
          <a:p>
            <a:pPr marL="4000500" lvl="8" indent="-342900">
              <a:buFont typeface="Wingdings" panose="05000000000000000000" charset="0"/>
              <a:buChar char="v"/>
            </a:pPr>
            <a:r>
              <a:rPr lang="en-IN" altLang="en-US" sz="2400"/>
              <a:t>Recommendations for a successful IPO</a:t>
            </a:r>
            <a:endParaRPr lang="en-IN" altLang="en-US" sz="2400"/>
          </a:p>
          <a:p>
            <a:pPr marL="4000500" lvl="8" indent="-342900">
              <a:buFont typeface="Wingdings" panose="05000000000000000000" charset="0"/>
              <a:buChar char="v"/>
            </a:pPr>
            <a:r>
              <a:rPr lang="en-IN" altLang="en-US" sz="2400"/>
              <a:t>An analysis of Social Buzz content categories that highlights the top 5 categories </a:t>
            </a:r>
            <a:endParaRPr lang="en-IN" altLang="en-US" sz="2400"/>
          </a:p>
          <a:p>
            <a:pPr marL="4000500" lvl="8" indent="-342900"/>
            <a:endParaRPr lang="en-IN" altLang="en-US" sz="2400"/>
          </a:p>
        </p:txBody>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endParaRPr lang="en-US" sz="8000" spc="-80" dirty="0">
              <a:solidFill>
                <a:srgbClr val="FFFFFF"/>
              </a:solidFill>
              <a:latin typeface="Graphik Regular" panose="020B050303020206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sp>
        <p:nvSpPr>
          <p:cNvPr id="6" name="AutoShape 6"/>
          <p:cNvSpPr/>
          <p:nvPr/>
        </p:nvSpPr>
        <p:spPr>
          <a:xfrm>
            <a:off x="0" y="-635"/>
            <a:ext cx="9964420" cy="10287635"/>
          </a:xfrm>
          <a:prstGeom prst="rect">
            <a:avLst/>
          </a:prstGeom>
          <a:solidFill>
            <a:srgbClr val="A100FF"/>
          </a:solidFill>
          <a:ln>
            <a:solidFill>
              <a:srgbClr val="A100FF"/>
            </a:solidFill>
          </a:ln>
        </p:spPr>
        <p:txBody>
          <a:bodyPr/>
          <a:lstStyle/>
          <a:p>
            <a:endParaRPr lang="en-IN" alt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 Box 21"/>
          <p:cNvSpPr txBox="1"/>
          <p:nvPr/>
        </p:nvSpPr>
        <p:spPr>
          <a:xfrm>
            <a:off x="2819400" y="4914900"/>
            <a:ext cx="6662420" cy="4707890"/>
          </a:xfrm>
          <a:prstGeom prst="rect">
            <a:avLst/>
          </a:prstGeom>
          <a:noFill/>
        </p:spPr>
        <p:txBody>
          <a:bodyPr wrap="square" rtlCol="0">
            <a:spAutoFit/>
          </a:bodyPr>
          <a:p>
            <a:r>
              <a:rPr lang="en-IN" altLang="en-US" sz="2400"/>
              <a:t>Every day over </a:t>
            </a:r>
            <a:r>
              <a:rPr lang="en-IN" altLang="en-US" sz="2400" b="1" u="sng"/>
              <a:t>100,000</a:t>
            </a:r>
            <a:r>
              <a:rPr lang="en-IN" altLang="en-US" sz="2400"/>
              <a:t> pieces of content, ranging</a:t>
            </a:r>
            <a:endParaRPr lang="en-IN" altLang="en-US" sz="2400"/>
          </a:p>
          <a:p>
            <a:r>
              <a:rPr lang="en-IN" altLang="en-US" sz="2400"/>
              <a:t>from text, images, videos and GIFs are posted</a:t>
            </a:r>
            <a:endParaRPr lang="en-IN" altLang="en-US" sz="2400"/>
          </a:p>
          <a:p>
            <a:endParaRPr lang="en-IN" altLang="en-US" sz="2400"/>
          </a:p>
          <a:p>
            <a:r>
              <a:rPr lang="en-IN" altLang="en-US" sz="2400" b="1" u="sng"/>
              <a:t>36,500, 000</a:t>
            </a:r>
            <a:r>
              <a:rPr lang="en-IN" altLang="en-US" sz="2400"/>
              <a:t> per year pieces of content per Year</a:t>
            </a:r>
            <a:endParaRPr lang="en-IN" altLang="en-US" sz="2400"/>
          </a:p>
          <a:p>
            <a:endParaRPr lang="en-IN" altLang="en-US" sz="2400"/>
          </a:p>
          <a:p>
            <a:endParaRPr lang="en-IN" altLang="en-US" sz="2400"/>
          </a:p>
          <a:p>
            <a:r>
              <a:rPr lang="en-IN" altLang="en-US" sz="2400" u="sng"/>
              <a:t>How to capitalize on it when there is so much data?</a:t>
            </a:r>
            <a:endParaRPr lang="en-IN" altLang="en-US" sz="2400"/>
          </a:p>
          <a:p>
            <a:endParaRPr lang="en-IN" altLang="en-US" sz="2400"/>
          </a:p>
          <a:p>
            <a:endParaRPr lang="en-IN" altLang="en-US" sz="2400"/>
          </a:p>
          <a:p>
            <a:r>
              <a:rPr lang="en-IN" altLang="en-US" sz="2400" u="sng"/>
              <a:t>Analysis to find Social Buzz ‘s Top 5 most popular categories of content</a:t>
            </a:r>
            <a:endParaRPr lang="en-IN" altLang="en-US" sz="2400" u="sng"/>
          </a:p>
          <a:p>
            <a:endParaRPr lang="en-IN" altLang="en-US"/>
          </a:p>
          <a:p>
            <a:endParaRPr lang="en-I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endParaRPr lang="en-US" sz="8000" spc="-80" dirty="0">
              <a:solidFill>
                <a:srgbClr val="000000"/>
              </a:solidFill>
              <a:latin typeface="Graphik Regular" panose="020B0503030202060203" pitchFamily="34" charset="0"/>
            </a:endParaRPr>
          </a:p>
        </p:txBody>
      </p:sp>
      <p:sp>
        <p:nvSpPr>
          <p:cNvPr id="33" name="Text Box 32"/>
          <p:cNvSpPr txBox="1"/>
          <p:nvPr/>
        </p:nvSpPr>
        <p:spPr>
          <a:xfrm>
            <a:off x="14173200" y="7581900"/>
            <a:ext cx="3886200" cy="829945"/>
          </a:xfrm>
          <a:prstGeom prst="rect">
            <a:avLst/>
          </a:prstGeom>
          <a:noFill/>
        </p:spPr>
        <p:txBody>
          <a:bodyPr wrap="square" rtlCol="0">
            <a:spAutoFit/>
          </a:bodyPr>
          <a:p>
            <a:r>
              <a:rPr lang="en-IN" altLang="en-US" sz="2400" b="1"/>
              <a:t>Andrew Fleming</a:t>
            </a:r>
            <a:r>
              <a:rPr lang="en-IN" altLang="en-US" sz="2400"/>
              <a:t> </a:t>
            </a:r>
            <a:endParaRPr lang="en-IN" altLang="en-US" sz="2400"/>
          </a:p>
          <a:p>
            <a:r>
              <a:rPr lang="en-IN" altLang="en-US" sz="2400"/>
              <a:t>Chief Technical Architect</a:t>
            </a:r>
            <a:endParaRPr lang="en-IN" altLang="en-US" sz="2400"/>
          </a:p>
        </p:txBody>
      </p:sp>
      <p:sp>
        <p:nvSpPr>
          <p:cNvPr id="34" name="Text Box 33"/>
          <p:cNvSpPr txBox="1"/>
          <p:nvPr/>
        </p:nvSpPr>
        <p:spPr>
          <a:xfrm>
            <a:off x="14097000" y="4610100"/>
            <a:ext cx="3886200" cy="829945"/>
          </a:xfrm>
          <a:prstGeom prst="rect">
            <a:avLst/>
          </a:prstGeom>
          <a:noFill/>
        </p:spPr>
        <p:txBody>
          <a:bodyPr wrap="square" rtlCol="0">
            <a:spAutoFit/>
          </a:bodyPr>
          <a:p>
            <a:r>
              <a:rPr lang="en-IN" altLang="en-US" sz="2400" b="1"/>
              <a:t>Marcus Romption</a:t>
            </a:r>
            <a:endParaRPr lang="en-IN" altLang="en-US" sz="2400"/>
          </a:p>
          <a:p>
            <a:r>
              <a:rPr lang="en-IN" altLang="en-US" sz="2400"/>
              <a:t>Senior Principal</a:t>
            </a:r>
            <a:endParaRPr lang="en-IN" altLang="en-US" sz="2400"/>
          </a:p>
        </p:txBody>
      </p:sp>
      <p:grpSp>
        <p:nvGrpSpPr>
          <p:cNvPr id="35" name="Group 18"/>
          <p:cNvGrpSpPr>
            <a:grpSpLocks noChangeAspect="1"/>
          </p:cNvGrpSpPr>
          <p:nvPr/>
        </p:nvGrpSpPr>
        <p:grpSpPr>
          <a:xfrm>
            <a:off x="11419219" y="1028700"/>
            <a:ext cx="2174041" cy="2165548"/>
            <a:chOff x="0" y="0"/>
            <a:chExt cx="6502400" cy="6477000"/>
          </a:xfrm>
        </p:grpSpPr>
        <p:sp>
          <p:nvSpPr>
            <p:cNvPr id="36"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p>
              <a:endParaRPr lang="en-AU" dirty="0"/>
            </a:p>
          </p:txBody>
        </p:sp>
        <p:sp>
          <p:nvSpPr>
            <p:cNvPr id="37"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42" name="Text Box 41"/>
          <p:cNvSpPr txBox="1"/>
          <p:nvPr/>
        </p:nvSpPr>
        <p:spPr>
          <a:xfrm>
            <a:off x="14020800" y="1638300"/>
            <a:ext cx="3886200" cy="829945"/>
          </a:xfrm>
          <a:prstGeom prst="rect">
            <a:avLst/>
          </a:prstGeom>
          <a:noFill/>
        </p:spPr>
        <p:txBody>
          <a:bodyPr wrap="square" rtlCol="0">
            <a:spAutoFit/>
          </a:bodyPr>
          <a:p>
            <a:r>
              <a:rPr lang="en-IN" altLang="en-US" sz="2400" b="1"/>
              <a:t>Digvijay Singh</a:t>
            </a:r>
            <a:endParaRPr lang="en-IN" altLang="en-US" sz="2400"/>
          </a:p>
          <a:p>
            <a:r>
              <a:rPr lang="en-IN" altLang="en-US" sz="2400"/>
              <a:t>Data Analyst</a:t>
            </a:r>
            <a:endParaRPr lang="en-I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endParaRPr lang="en-US" sz="8000" spc="-80" dirty="0">
              <a:solidFill>
                <a:srgbClr val="FFFFFF"/>
              </a:solidFill>
              <a:latin typeface="Graphik Regular" panose="020B0503030202060203" pitchFamily="34" charset="0"/>
            </a:endParaRP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1</a:t>
            </a:r>
            <a:endParaRPr lang="en-US" sz="7190" spc="-640" dirty="0">
              <a:solidFill>
                <a:srgbClr val="FFFFFF"/>
              </a:solidFill>
              <a:latin typeface="Clear Sans Regular Bold" panose="020B0603030202020304"/>
            </a:endParaRP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2</a:t>
            </a:r>
            <a:endParaRPr lang="en-US" sz="7190" spc="-640" dirty="0">
              <a:solidFill>
                <a:srgbClr val="FFFFFF"/>
              </a:solidFill>
              <a:latin typeface="Clear Sans Regular Bold" panose="020B0603030202020304"/>
            </a:endParaRP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0"/>
              </a:lnSpc>
            </a:pPr>
            <a:r>
              <a:rPr lang="en-US" sz="7190" spc="-640">
                <a:solidFill>
                  <a:srgbClr val="FFFFFF"/>
                </a:solidFill>
                <a:latin typeface="Clear Sans Regular Bold" panose="020B0603030202020304"/>
              </a:rPr>
              <a:t>5</a:t>
            </a:r>
            <a:endParaRPr lang="en-US" sz="7190" spc="-640">
              <a:solidFill>
                <a:srgbClr val="FFFFFF"/>
              </a:solidFill>
              <a:latin typeface="Clear Sans Regular Bold" panose="020B0603030202020304"/>
            </a:endParaRP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4</a:t>
            </a:r>
            <a:endParaRPr lang="en-US" sz="7190" spc="-640" dirty="0">
              <a:solidFill>
                <a:srgbClr val="FFFFFF"/>
              </a:solidFill>
              <a:latin typeface="Clear Sans Regular Bold" panose="020B0603030202020304"/>
            </a:endParaRP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3</a:t>
            </a:r>
            <a:endParaRPr lang="en-US" sz="7190" spc="-640" dirty="0">
              <a:solidFill>
                <a:srgbClr val="FFFFFF"/>
              </a:solidFill>
              <a:latin typeface="Clear Sans Regular Bold" panose="020B0603030202020304"/>
            </a:endParaRPr>
          </a:p>
        </p:txBody>
      </p:sp>
      <p:sp>
        <p:nvSpPr>
          <p:cNvPr id="39" name="Text Box 38"/>
          <p:cNvSpPr txBox="1"/>
          <p:nvPr/>
        </p:nvSpPr>
        <p:spPr>
          <a:xfrm>
            <a:off x="4191000" y="1459865"/>
            <a:ext cx="3556635" cy="460375"/>
          </a:xfrm>
          <a:prstGeom prst="rect">
            <a:avLst/>
          </a:prstGeom>
          <a:noFill/>
        </p:spPr>
        <p:txBody>
          <a:bodyPr wrap="square" rtlCol="0">
            <a:spAutoFit/>
          </a:bodyPr>
          <a:p>
            <a:r>
              <a:rPr lang="en-IN" altLang="en-US" sz="2400" b="1">
                <a:solidFill>
                  <a:schemeClr val="bg1"/>
                </a:solidFill>
              </a:rPr>
              <a:t>Data Understanding</a:t>
            </a:r>
            <a:endParaRPr lang="en-IN" altLang="en-US" sz="2400" b="1">
              <a:solidFill>
                <a:schemeClr val="bg1"/>
              </a:solidFill>
            </a:endParaRPr>
          </a:p>
        </p:txBody>
      </p:sp>
      <p:sp>
        <p:nvSpPr>
          <p:cNvPr id="40" name="Text Box 39"/>
          <p:cNvSpPr txBox="1"/>
          <p:nvPr/>
        </p:nvSpPr>
        <p:spPr>
          <a:xfrm>
            <a:off x="5791200" y="3086100"/>
            <a:ext cx="3556635" cy="460375"/>
          </a:xfrm>
          <a:prstGeom prst="rect">
            <a:avLst/>
          </a:prstGeom>
          <a:noFill/>
        </p:spPr>
        <p:txBody>
          <a:bodyPr wrap="square" rtlCol="0">
            <a:spAutoFit/>
          </a:bodyPr>
          <a:p>
            <a:r>
              <a:rPr lang="en-IN" altLang="en-US" sz="2400" b="1">
                <a:solidFill>
                  <a:schemeClr val="bg1"/>
                </a:solidFill>
              </a:rPr>
              <a:t>Data Cleaning</a:t>
            </a:r>
            <a:endParaRPr lang="en-IN" altLang="en-US" sz="2400" b="1">
              <a:solidFill>
                <a:schemeClr val="bg1"/>
              </a:solidFill>
            </a:endParaRPr>
          </a:p>
        </p:txBody>
      </p:sp>
      <p:sp>
        <p:nvSpPr>
          <p:cNvPr id="41" name="Text Box 40"/>
          <p:cNvSpPr txBox="1"/>
          <p:nvPr/>
        </p:nvSpPr>
        <p:spPr>
          <a:xfrm>
            <a:off x="7675880" y="4762500"/>
            <a:ext cx="3556635" cy="460375"/>
          </a:xfrm>
          <a:prstGeom prst="rect">
            <a:avLst/>
          </a:prstGeom>
          <a:noFill/>
        </p:spPr>
        <p:txBody>
          <a:bodyPr wrap="square" rtlCol="0">
            <a:spAutoFit/>
          </a:bodyPr>
          <a:p>
            <a:r>
              <a:rPr lang="en-IN" altLang="en-US" sz="2400" b="1">
                <a:solidFill>
                  <a:schemeClr val="bg1"/>
                </a:solidFill>
              </a:rPr>
              <a:t>Data Modeling</a:t>
            </a:r>
            <a:endParaRPr lang="en-IN" altLang="en-US" sz="2400" b="1">
              <a:solidFill>
                <a:schemeClr val="bg1"/>
              </a:solidFill>
            </a:endParaRPr>
          </a:p>
        </p:txBody>
      </p:sp>
      <p:sp>
        <p:nvSpPr>
          <p:cNvPr id="42" name="Text Box 41"/>
          <p:cNvSpPr txBox="1"/>
          <p:nvPr/>
        </p:nvSpPr>
        <p:spPr>
          <a:xfrm>
            <a:off x="9829800" y="6273800"/>
            <a:ext cx="3556635" cy="460375"/>
          </a:xfrm>
          <a:prstGeom prst="rect">
            <a:avLst/>
          </a:prstGeom>
          <a:noFill/>
        </p:spPr>
        <p:txBody>
          <a:bodyPr wrap="square" rtlCol="0">
            <a:spAutoFit/>
          </a:bodyPr>
          <a:p>
            <a:r>
              <a:rPr lang="en-IN" altLang="en-US" sz="2400" b="1">
                <a:solidFill>
                  <a:schemeClr val="bg1"/>
                </a:solidFill>
              </a:rPr>
              <a:t>Data Analysis</a:t>
            </a:r>
            <a:endParaRPr lang="en-IN" altLang="en-US" sz="2400" b="1">
              <a:solidFill>
                <a:schemeClr val="bg1"/>
              </a:solidFill>
            </a:endParaRPr>
          </a:p>
        </p:txBody>
      </p:sp>
      <p:sp>
        <p:nvSpPr>
          <p:cNvPr id="43" name="Text Box 42"/>
          <p:cNvSpPr txBox="1"/>
          <p:nvPr/>
        </p:nvSpPr>
        <p:spPr>
          <a:xfrm>
            <a:off x="11386820" y="8039100"/>
            <a:ext cx="3556635" cy="460375"/>
          </a:xfrm>
          <a:prstGeom prst="rect">
            <a:avLst/>
          </a:prstGeom>
          <a:noFill/>
        </p:spPr>
        <p:txBody>
          <a:bodyPr wrap="square" rtlCol="0">
            <a:spAutoFit/>
          </a:bodyPr>
          <a:p>
            <a:r>
              <a:rPr lang="en-IN" altLang="en-US" sz="2400" b="1">
                <a:solidFill>
                  <a:schemeClr val="bg1"/>
                </a:solidFill>
              </a:rPr>
              <a:t>Uncover Insights</a:t>
            </a:r>
            <a:endParaRPr lang="en-IN" altLang="en-US" sz="2400" b="1">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endParaRPr lang="en-US" sz="8000" spc="-80" dirty="0">
              <a:solidFill>
                <a:srgbClr val="000000"/>
              </a:solidFill>
              <a:latin typeface="Graphik Regular" panose="020B0503030202060203" pitchFamily="34" charset="0"/>
            </a:endParaRP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2670342" y="6480309"/>
            <a:ext cx="2972219" cy="881758"/>
          </a:xfrm>
          <a:prstGeom prst="rect">
            <a:avLst/>
          </a:prstGeom>
        </p:spPr>
      </p:pic>
      <p:sp>
        <p:nvSpPr>
          <p:cNvPr id="14" name="Text Box 13"/>
          <p:cNvSpPr txBox="1"/>
          <p:nvPr/>
        </p:nvSpPr>
        <p:spPr>
          <a:xfrm>
            <a:off x="2362200" y="4000500"/>
            <a:ext cx="3597275" cy="2306955"/>
          </a:xfrm>
          <a:prstGeom prst="rect">
            <a:avLst/>
          </a:prstGeom>
          <a:noFill/>
        </p:spPr>
        <p:txBody>
          <a:bodyPr wrap="square" rtlCol="0">
            <a:spAutoFit/>
          </a:bodyPr>
          <a:p>
            <a:r>
              <a:rPr lang="en-IN" altLang="en-US" sz="3200"/>
              <a:t>       </a:t>
            </a:r>
            <a:r>
              <a:rPr lang="en-IN" altLang="en-US" sz="4800" b="1">
                <a:solidFill>
                  <a:srgbClr val="A100FF"/>
                </a:solidFill>
              </a:rPr>
              <a:t>16</a:t>
            </a:r>
            <a:r>
              <a:rPr lang="en-IN" altLang="en-US" sz="3200" b="1">
                <a:solidFill>
                  <a:srgbClr val="A100FF"/>
                </a:solidFill>
              </a:rPr>
              <a:t> </a:t>
            </a:r>
            <a:endParaRPr lang="en-IN" altLang="en-US" sz="3200"/>
          </a:p>
          <a:p>
            <a:endParaRPr lang="en-IN" altLang="en-US" sz="3200"/>
          </a:p>
          <a:p>
            <a:r>
              <a:rPr lang="en-IN" altLang="en-US" sz="3200"/>
              <a:t>   UNIQUE                      CATEGORIES</a:t>
            </a:r>
            <a:endParaRPr lang="en-IN" altLang="en-US" sz="3200"/>
          </a:p>
        </p:txBody>
      </p:sp>
      <p:sp>
        <p:nvSpPr>
          <p:cNvPr id="15" name="Text Box 14"/>
          <p:cNvSpPr txBox="1"/>
          <p:nvPr/>
        </p:nvSpPr>
        <p:spPr>
          <a:xfrm>
            <a:off x="7315200" y="3695700"/>
            <a:ext cx="3597275" cy="2306955"/>
          </a:xfrm>
          <a:prstGeom prst="rect">
            <a:avLst/>
          </a:prstGeom>
          <a:noFill/>
        </p:spPr>
        <p:txBody>
          <a:bodyPr wrap="square" rtlCol="0">
            <a:spAutoFit/>
          </a:bodyPr>
          <a:p>
            <a:r>
              <a:rPr lang="en-IN" altLang="en-US" sz="3200"/>
              <a:t>        </a:t>
            </a:r>
            <a:r>
              <a:rPr lang="en-IN" altLang="en-US" sz="4800" b="1">
                <a:solidFill>
                  <a:srgbClr val="A100FF"/>
                </a:solidFill>
              </a:rPr>
              <a:t>1738</a:t>
            </a:r>
            <a:endParaRPr lang="en-IN" altLang="en-US" sz="3200"/>
          </a:p>
          <a:p>
            <a:endParaRPr lang="en-IN" altLang="en-US" sz="3200"/>
          </a:p>
          <a:p>
            <a:r>
              <a:rPr lang="en-IN" altLang="en-US" sz="3200"/>
              <a:t>  REACTIONS TO    “ANIMAL” POSTS</a:t>
            </a:r>
            <a:endParaRPr lang="en-IN" altLang="en-US" sz="3200"/>
          </a:p>
        </p:txBody>
      </p:sp>
      <p:sp>
        <p:nvSpPr>
          <p:cNvPr id="16" name="Text Box 15"/>
          <p:cNvSpPr txBox="1"/>
          <p:nvPr/>
        </p:nvSpPr>
        <p:spPr>
          <a:xfrm>
            <a:off x="11970385" y="3848100"/>
            <a:ext cx="5495925" cy="1814830"/>
          </a:xfrm>
          <a:prstGeom prst="rect">
            <a:avLst/>
          </a:prstGeom>
          <a:noFill/>
        </p:spPr>
        <p:txBody>
          <a:bodyPr wrap="square" rtlCol="0">
            <a:spAutoFit/>
          </a:bodyPr>
          <a:p>
            <a:r>
              <a:rPr lang="en-IN" altLang="en-US" sz="3200"/>
              <a:t>               </a:t>
            </a:r>
            <a:r>
              <a:rPr lang="en-IN" altLang="en-US" sz="4800" b="1">
                <a:solidFill>
                  <a:srgbClr val="A100FF"/>
                </a:solidFill>
              </a:rPr>
              <a:t>MAY</a:t>
            </a:r>
            <a:endParaRPr lang="en-IN" altLang="en-US" sz="3200"/>
          </a:p>
          <a:p>
            <a:endParaRPr lang="en-IN" altLang="en-US" sz="3200"/>
          </a:p>
          <a:p>
            <a:r>
              <a:rPr lang="en-IN" altLang="en-US" sz="3200"/>
              <a:t>MONTH WITH MOST POST</a:t>
            </a:r>
            <a:endParaRPr lang="en-IN" altLang="en-US"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7" name="Text Box 26"/>
          <p:cNvSpPr txBox="1"/>
          <p:nvPr/>
        </p:nvSpPr>
        <p:spPr>
          <a:xfrm>
            <a:off x="3604895" y="1581150"/>
            <a:ext cx="7709535" cy="583565"/>
          </a:xfrm>
          <a:prstGeom prst="rect">
            <a:avLst/>
          </a:prstGeom>
          <a:noFill/>
        </p:spPr>
        <p:txBody>
          <a:bodyPr wrap="none" rtlCol="0">
            <a:spAutoFit/>
          </a:bodyPr>
          <a:p>
            <a:r>
              <a:rPr lang="en-IN" altLang="en-US" sz="3200" b="1" u="sng"/>
              <a:t>Top 5 Categories and there respective counts</a:t>
            </a:r>
            <a:endParaRPr lang="en-IN" altLang="en-US" sz="3200" b="1" u="sng"/>
          </a:p>
        </p:txBody>
      </p:sp>
      <p:pic>
        <p:nvPicPr>
          <p:cNvPr id="29" name="Picture 28" descr="top_5_Category"/>
          <p:cNvPicPr>
            <a:picLocks noChangeAspect="1"/>
          </p:cNvPicPr>
          <p:nvPr/>
        </p:nvPicPr>
        <p:blipFill>
          <a:blip r:embed="rId5"/>
          <a:stretch>
            <a:fillRect/>
          </a:stretch>
        </p:blipFill>
        <p:spPr>
          <a:xfrm>
            <a:off x="3536950" y="2164715"/>
            <a:ext cx="11218545" cy="74333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7" name="Text Box 26"/>
          <p:cNvSpPr txBox="1"/>
          <p:nvPr/>
        </p:nvSpPr>
        <p:spPr>
          <a:xfrm>
            <a:off x="4518025" y="1490345"/>
            <a:ext cx="5182870" cy="583565"/>
          </a:xfrm>
          <a:prstGeom prst="rect">
            <a:avLst/>
          </a:prstGeom>
          <a:noFill/>
        </p:spPr>
        <p:txBody>
          <a:bodyPr wrap="none" rtlCol="0">
            <a:spAutoFit/>
          </a:bodyPr>
          <a:p>
            <a:r>
              <a:rPr lang="en-IN" altLang="en-US" sz="3200" b="1" u="sng"/>
              <a:t>Number of Unique Categories</a:t>
            </a:r>
            <a:endParaRPr lang="en-IN" altLang="en-US" sz="3200" b="1" u="sng"/>
          </a:p>
        </p:txBody>
      </p:sp>
      <p:pic>
        <p:nvPicPr>
          <p:cNvPr id="28" name="Picture 27" descr="Count_Catgory"/>
          <p:cNvPicPr>
            <a:picLocks noChangeAspect="1"/>
          </p:cNvPicPr>
          <p:nvPr/>
        </p:nvPicPr>
        <p:blipFill>
          <a:blip r:embed="rId5"/>
          <a:stretch>
            <a:fillRect/>
          </a:stretch>
        </p:blipFill>
        <p:spPr>
          <a:xfrm>
            <a:off x="4724400" y="2400300"/>
            <a:ext cx="10175875" cy="72282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2441</Words>
  <Application>WPS Presentation</Application>
  <PresentationFormat>Custom</PresentationFormat>
  <Paragraphs>114</Paragraphs>
  <Slides>15</Slides>
  <Notes>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Cambria</vt:lpstr>
      <vt:lpstr>Graphik Regular</vt:lpstr>
      <vt:lpstr>Yu Gothic UI</vt:lpstr>
      <vt:lpstr>Wingdings</vt:lpstr>
      <vt:lpstr>Clear Sans Regular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DIGVIJAY</cp:lastModifiedBy>
  <cp:revision>33</cp:revision>
  <dcterms:created xsi:type="dcterms:W3CDTF">2006-08-16T00:00:00Z</dcterms:created>
  <dcterms:modified xsi:type="dcterms:W3CDTF">2023-04-25T08:32:37Z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BC94D291EBF8433EA145A8EE58A52ACA</vt:lpwstr>
  </property>
  <property fmtid="{D5CDD505-2E9C-101B-9397-08002B2CF9AE}" pid="3" name="KSOProductBuildVer">
    <vt:lpwstr>1033-11.2.0.11219</vt:lpwstr>
  </property>
</Properties>
</file>